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78" r:id="rId5"/>
    <p:sldId id="279" r:id="rId6"/>
    <p:sldId id="280" r:id="rId7"/>
    <p:sldId id="281" r:id="rId8"/>
    <p:sldId id="282" r:id="rId9"/>
    <p:sldId id="283" r:id="rId10"/>
    <p:sldId id="286" r:id="rId11"/>
    <p:sldId id="284" r:id="rId12"/>
    <p:sldId id="285" r:id="rId13"/>
    <p:sldId id="268" r:id="rId14"/>
    <p:sldId id="269" r:id="rId15"/>
    <p:sldId id="270" r:id="rId16"/>
    <p:sldId id="264" r:id="rId17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 bwMode="auto">
          <a:xfrm>
            <a:off x="1524000" y="-108"/>
            <a:ext cx="9144000" cy="2306109"/>
          </a:xfrm>
          <a:custGeom>
            <a:avLst/>
            <a:gdLst>
              <a:gd name="T0" fmla="*/ 0 w 1259"/>
              <a:gd name="T1" fmla="*/ 0 h 291"/>
              <a:gd name="T2" fmla="*/ 28 w 1259"/>
              <a:gd name="T3" fmla="*/ 129 h 291"/>
              <a:gd name="T4" fmla="*/ 98 w 1259"/>
              <a:gd name="T5" fmla="*/ 183 h 291"/>
              <a:gd name="T6" fmla="*/ 570 w 1259"/>
              <a:gd name="T7" fmla="*/ 278 h 291"/>
              <a:gd name="T8" fmla="*/ 685 w 1259"/>
              <a:gd name="T9" fmla="*/ 278 h 291"/>
              <a:gd name="T10" fmla="*/ 1018 w 1259"/>
              <a:gd name="T11" fmla="*/ 211 h 291"/>
              <a:gd name="T12" fmla="*/ 1161 w 1259"/>
              <a:gd name="T13" fmla="*/ 182 h 291"/>
              <a:gd name="T14" fmla="*/ 1236 w 1259"/>
              <a:gd name="T15" fmla="*/ 119 h 291"/>
              <a:gd name="T16" fmla="*/ 1259 w 1259"/>
              <a:gd name="T17" fmla="*/ 0 h 291"/>
              <a:gd name="T18" fmla="*/ 0 w 1259"/>
              <a:gd name="T19" fmla="*/ 0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9" h="291">
                <a:moveTo>
                  <a:pt x="0" y="0"/>
                </a:moveTo>
                <a:cubicBezTo>
                  <a:pt x="28" y="129"/>
                  <a:pt x="28" y="129"/>
                  <a:pt x="28" y="129"/>
                </a:cubicBezTo>
                <a:cubicBezTo>
                  <a:pt x="28" y="129"/>
                  <a:pt x="42" y="172"/>
                  <a:pt x="98" y="183"/>
                </a:cubicBezTo>
                <a:cubicBezTo>
                  <a:pt x="570" y="278"/>
                  <a:pt x="570" y="278"/>
                  <a:pt x="570" y="278"/>
                </a:cubicBezTo>
                <a:cubicBezTo>
                  <a:pt x="570" y="278"/>
                  <a:pt x="623" y="291"/>
                  <a:pt x="685" y="278"/>
                </a:cubicBezTo>
                <a:cubicBezTo>
                  <a:pt x="1018" y="211"/>
                  <a:pt x="1018" y="211"/>
                  <a:pt x="1018" y="211"/>
                </a:cubicBezTo>
                <a:cubicBezTo>
                  <a:pt x="1161" y="182"/>
                  <a:pt x="1161" y="182"/>
                  <a:pt x="1161" y="182"/>
                </a:cubicBezTo>
                <a:cubicBezTo>
                  <a:pt x="1161" y="182"/>
                  <a:pt x="1227" y="167"/>
                  <a:pt x="1236" y="119"/>
                </a:cubicBezTo>
                <a:cubicBezTo>
                  <a:pt x="1259" y="0"/>
                  <a:pt x="1259" y="0"/>
                  <a:pt x="1259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005BAC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sp>
        <p:nvSpPr>
          <p:cNvPr id="50" name="文本框 47"/>
          <p:cNvSpPr txBox="1">
            <a:spLocks noChangeArrowheads="1"/>
          </p:cNvSpPr>
          <p:nvPr/>
        </p:nvSpPr>
        <p:spPr bwMode="auto">
          <a:xfrm>
            <a:off x="1523999" y="3127160"/>
            <a:ext cx="9144001" cy="3212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en-US" altLang="zh-CN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Semibold" panose="020B0702040204020203" pitchFamily="34" charset="0"/>
              </a:rPr>
              <a:t>Random Walks on Huge Graphs at Cache Efficiency</a:t>
            </a:r>
            <a:endParaRPr lang="en-US" altLang="zh-CN" sz="3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Semibold" panose="020B0702040204020203" pitchFamily="34" charset="0"/>
            </a:endParaRPr>
          </a:p>
          <a:p>
            <a:pPr algn="ctr"/>
            <a:endParaRPr lang="en-US" altLang="zh-CN" sz="2400" dirty="0">
              <a:solidFill>
                <a:srgbClr val="000000"/>
              </a:solidFill>
            </a:endParaRPr>
          </a:p>
          <a:p>
            <a:pPr algn="r"/>
            <a:endParaRPr lang="en-US" altLang="zh-CN" sz="2135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 pitchFamily="34" charset="0"/>
            </a:endParaRPr>
          </a:p>
          <a:p>
            <a:pPr algn="r"/>
            <a:endParaRPr lang="en-US" altLang="zh-CN" sz="2135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 pitchFamily="34" charset="0"/>
            </a:endParaRPr>
          </a:p>
          <a:p>
            <a:pPr algn="r"/>
            <a:endParaRPr lang="en-US" altLang="zh-CN" sz="2135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 pitchFamily="34" charset="0"/>
            </a:endParaRPr>
          </a:p>
          <a:p>
            <a:pPr algn="r"/>
            <a:r>
              <a:rPr lang="en-US" altLang="zh-CN" sz="2135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rPr>
              <a:t>2022.12.15                                                                                                                  </a:t>
            </a:r>
            <a:r>
              <a:rPr lang="zh-CN" altLang="en-US" sz="2135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rPr>
              <a:t>叶楚玥</a:t>
            </a:r>
            <a:endParaRPr lang="zh-CN" altLang="en-US" sz="2135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" t="1301" r="-1"/>
          <a:stretch>
            <a:fillRect/>
          </a:stretch>
        </p:blipFill>
        <p:spPr>
          <a:xfrm>
            <a:off x="5158740" y="1183649"/>
            <a:ext cx="1883048" cy="1847239"/>
          </a:xfrm>
          <a:prstGeom prst="ellipse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908" y="4313445"/>
            <a:ext cx="6706183" cy="120198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8863478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+mj-ea"/>
                <a:ea typeface="+mj-ea"/>
              </a:rPr>
              <a:t>Automatic, Adaptive Vertex Partitioning</a:t>
            </a:r>
            <a:endParaRPr lang="en-US" altLang="zh-CN" sz="2800" b="1" dirty="0"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8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2391" y="1136645"/>
            <a:ext cx="10432364" cy="505042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6284395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+mj-ea"/>
                <a:ea typeface="+mj-ea"/>
              </a:rPr>
              <a:t>Other Optimizations</a:t>
            </a:r>
            <a:endParaRPr lang="en-US" altLang="zh-CN" sz="2800" b="1" dirty="0"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9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2391" y="1113979"/>
            <a:ext cx="6739936" cy="31827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6284395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+mj-ea"/>
                <a:ea typeface="+mj-ea"/>
              </a:rPr>
              <a:t>Evaluation</a:t>
            </a:r>
            <a:endParaRPr lang="en-US" altLang="zh-CN" sz="2800" b="1" dirty="0"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10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2391" y="1085168"/>
            <a:ext cx="9839689" cy="51018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8486549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+mj-ea"/>
                <a:ea typeface="+mj-ea"/>
              </a:rPr>
              <a:t>Effectiveness of MCKP Auto Partitioning</a:t>
            </a:r>
            <a:endParaRPr lang="en-US" altLang="zh-CN" sz="2800" b="1" dirty="0"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11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2391" y="1166706"/>
            <a:ext cx="10384140" cy="48069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7"/>
          <p:cNvSpPr txBox="1">
            <a:spLocks noChangeArrowheads="1"/>
          </p:cNvSpPr>
          <p:nvPr/>
        </p:nvSpPr>
        <p:spPr bwMode="auto">
          <a:xfrm>
            <a:off x="1465832" y="3127160"/>
            <a:ext cx="9513948" cy="1775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en-US" altLang="zh-CN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Semibold" panose="020B0702040204020203" pitchFamily="34" charset="0"/>
              </a:rPr>
              <a:t>Random Walks on Huge Graphs at Cache Efficiency</a:t>
            </a:r>
            <a:endParaRPr lang="en-US" altLang="zh-CN" sz="2400" dirty="0">
              <a:solidFill>
                <a:srgbClr val="000000"/>
              </a:solidFill>
            </a:endParaRPr>
          </a:p>
          <a:p>
            <a:pPr algn="ctr"/>
            <a:endParaRPr lang="en-US" altLang="zh-CN" sz="2400" dirty="0">
              <a:solidFill>
                <a:srgbClr val="000000"/>
              </a:solidFill>
            </a:endParaRPr>
          </a:p>
          <a:p>
            <a:pPr algn="ctr"/>
            <a:r>
              <a:rPr lang="zh-CN" altLang="en-US" sz="2135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rPr>
              <a:t>汇报人：   叶楚玥</a:t>
            </a:r>
            <a:endParaRPr lang="zh-CN" altLang="en-US" sz="2135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81575" y="1632921"/>
            <a:ext cx="4428850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000" dirty="0">
                <a:solidFill>
                  <a:srgbClr val="005BAC"/>
                </a:solidFill>
                <a:latin typeface="Impact" panose="020B0806030902050204" pitchFamily="34" charset="0"/>
                <a:ea typeface="微软雅黑 Light" panose="020B0502040204020203" pitchFamily="34" charset="-122"/>
              </a:rPr>
              <a:t>THANKS!</a:t>
            </a:r>
            <a:endParaRPr lang="zh-CN" altLang="en-US" sz="6000" dirty="0">
              <a:solidFill>
                <a:srgbClr val="005BAC"/>
              </a:solidFill>
              <a:latin typeface="Impact" panose="020B0806030902050204" pitchFamily="34" charset="0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6284395" cy="52197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2800" b="1" dirty="0">
                <a:latin typeface="+mj-ea"/>
                <a:ea typeface="+mj-ea"/>
                <a:cs typeface="Segoe UI Semibold" panose="020B0702040204020203" pitchFamily="34" charset="0"/>
                <a:sym typeface="+mn-ea"/>
              </a:rPr>
              <a:t>Graph Random Walk</a:t>
            </a:r>
            <a:endParaRPr lang="zh-CN" altLang="en-US" sz="2800" b="1" dirty="0">
              <a:latin typeface="+mj-ea"/>
              <a:ea typeface="+mj-ea"/>
              <a:cs typeface="Segoe UI Semibold" panose="020B0702040204020203" pitchFamily="34" charset="0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473" y="1113979"/>
            <a:ext cx="10002135" cy="508055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119" y="3429000"/>
            <a:ext cx="7649761" cy="22503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8465609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2800" b="1" dirty="0">
                <a:solidFill>
                  <a:schemeClr val="tx1"/>
                </a:solidFill>
                <a:latin typeface="+mj-ea"/>
                <a:ea typeface="+mj-ea"/>
              </a:rPr>
              <a:t>Challenge: Slow Random Memory Accesses</a:t>
            </a:r>
            <a:endParaRPr lang="en-US" altLang="zh-CN" sz="2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2388" y="1166706"/>
            <a:ext cx="5213609" cy="261317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042" y="1011537"/>
            <a:ext cx="4787116" cy="346547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51" y="4580022"/>
            <a:ext cx="8568861" cy="18184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6284395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2800" b="1" dirty="0">
                <a:solidFill>
                  <a:schemeClr val="tx1"/>
                </a:solidFill>
                <a:latin typeface="+mj-ea"/>
                <a:ea typeface="+mj-ea"/>
              </a:rPr>
              <a:t>Key Insight: Vertices Not Equal</a:t>
            </a:r>
            <a:endParaRPr lang="en-US" altLang="zh-CN" sz="2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473" y="1325539"/>
            <a:ext cx="9731434" cy="47122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7" y="459506"/>
            <a:ext cx="9100803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tx1"/>
                </a:solidFill>
                <a:latin typeface="+mj-ea"/>
                <a:ea typeface="+mj-ea"/>
              </a:rPr>
              <a:t>FlashMob</a:t>
            </a:r>
            <a:r>
              <a:rPr lang="en-US" altLang="zh-CN" sz="2800" b="1" dirty="0">
                <a:solidFill>
                  <a:schemeClr val="tx1"/>
                </a:solidFill>
                <a:latin typeface="+mj-ea"/>
                <a:ea typeface="+mj-ea"/>
              </a:rPr>
              <a:t>: Cache-speed Graph Random Walk</a:t>
            </a:r>
            <a:endParaRPr lang="en-US" altLang="zh-CN" sz="2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473" y="1373838"/>
            <a:ext cx="9533577" cy="49825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8954220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tx1"/>
                </a:solidFill>
                <a:latin typeface="+mj-ea"/>
                <a:ea typeface="+mj-ea"/>
              </a:rPr>
              <a:t>FlashMob</a:t>
            </a:r>
            <a:r>
              <a:rPr lang="en-US" altLang="zh-CN" sz="2800" b="1" dirty="0">
                <a:solidFill>
                  <a:schemeClr val="tx1"/>
                </a:solidFill>
                <a:latin typeface="+mj-ea"/>
                <a:ea typeface="+mj-ea"/>
              </a:rPr>
              <a:t>: Cache-speed Graph Random Walk (I)</a:t>
            </a:r>
            <a:endParaRPr lang="en-US" altLang="zh-CN" sz="2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5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2391" y="1373742"/>
            <a:ext cx="10805778" cy="46082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9233426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tx1"/>
                </a:solidFill>
                <a:latin typeface="+mj-ea"/>
                <a:ea typeface="+mj-ea"/>
              </a:rPr>
              <a:t>FlashMob</a:t>
            </a:r>
            <a:r>
              <a:rPr lang="en-US" altLang="zh-CN" sz="2800" b="1" dirty="0">
                <a:solidFill>
                  <a:schemeClr val="tx1"/>
                </a:solidFill>
                <a:latin typeface="+mj-ea"/>
                <a:ea typeface="+mj-ea"/>
              </a:rPr>
              <a:t>: Cache-speed Graph Random Walk (II)</a:t>
            </a:r>
            <a:endParaRPr lang="en-US" altLang="zh-CN" sz="2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6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2391" y="1166706"/>
            <a:ext cx="10400727" cy="47854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9233426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+mj-ea"/>
                <a:ea typeface="+mj-ea"/>
              </a:rPr>
              <a:t>System Design</a:t>
            </a:r>
            <a:endParaRPr lang="en-US" altLang="zh-CN" sz="2800" b="1" dirty="0"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6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97868" y="2883744"/>
            <a:ext cx="5773164" cy="35147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631" y="1326061"/>
            <a:ext cx="5477639" cy="15623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999478" y="459506"/>
            <a:ext cx="8514470" cy="52322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+mj-ea"/>
                <a:ea typeface="+mj-ea"/>
              </a:rPr>
              <a:t>Problem: How to Cut Out Vertex Partitions?</a:t>
            </a:r>
            <a:endParaRPr lang="en-US" altLang="zh-CN" sz="2800" b="1" dirty="0"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2300" y="357064"/>
            <a:ext cx="667173" cy="654473"/>
            <a:chOff x="3053956" y="2806467"/>
            <a:chExt cx="1392667" cy="1392667"/>
          </a:xfrm>
        </p:grpSpPr>
        <p:sp>
          <p:nvSpPr>
            <p:cNvPr id="16" name="椭圆 1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7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473" y="1350982"/>
            <a:ext cx="9844385" cy="4156036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TE5ZTg3MzZmODY1OWY0MzU2Yzg4YmRmNTdiYWI4NjgifQ=="/>
  <p:tag name="KSO_WPP_MARK_KEY" val="2dba3e17-eec0-4d13-a892-91a259453dc9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626</Words>
  <Application>WPS 演示</Application>
  <PresentationFormat>宽屏</PresentationFormat>
  <Paragraphs>61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宋体</vt:lpstr>
      <vt:lpstr>Wingdings</vt:lpstr>
      <vt:lpstr>微软雅黑 Light</vt:lpstr>
      <vt:lpstr>微软雅黑</vt:lpstr>
      <vt:lpstr>Segoe UI Semibold</vt:lpstr>
      <vt:lpstr>Segoe UI Light</vt:lpstr>
      <vt:lpstr>Impact</vt:lpstr>
      <vt:lpstr>Calibri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叶楚玥</dc:creator>
  <cp:lastModifiedBy>曙光</cp:lastModifiedBy>
  <cp:revision>11</cp:revision>
  <dcterms:created xsi:type="dcterms:W3CDTF">2022-11-20T07:43:00Z</dcterms:created>
  <dcterms:modified xsi:type="dcterms:W3CDTF">2022-12-31T09:17:25Z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6BD136D13B504E1ABC6DC55FE4CB0E38</vt:lpwstr>
  </property>
  <property fmtid="{D5CDD505-2E9C-101B-9397-08002B2CF9AE}" pid="3" name="KSOProductBuildVer">
    <vt:lpwstr>2052-11.1.0.12980</vt:lpwstr>
  </property>
</Properties>
</file>

<file path=docProps/thumbnail.jpeg>
</file>